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67" r:id="rId3"/>
    <p:sldId id="1170" r:id="rId4"/>
    <p:sldId id="1171" r:id="rId5"/>
    <p:sldId id="1175" r:id="rId6"/>
    <p:sldId id="1176" r:id="rId7"/>
    <p:sldId id="1177" r:id="rId8"/>
    <p:sldId id="1178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412A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71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 高中语文 选择性必修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下册 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2025/9/21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第一单元  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中华传统文化经典研习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作文加油站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4492122" y="1054477"/>
            <a:ext cx="2782371" cy="646331"/>
            <a:chOff x="4492122" y="1054477"/>
            <a:chExt cx="2782371" cy="646331"/>
          </a:xfrm>
        </p:grpSpPr>
        <p:pic>
          <p:nvPicPr>
            <p:cNvPr id="5" name="如何做到情景交融.eps" descr="id:2147491017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4492122" y="1161742"/>
              <a:ext cx="1143000" cy="431800"/>
            </a:xfrm>
            <a:prstGeom prst="rect">
              <a:avLst/>
            </a:prstGeom>
          </p:spPr>
        </p:pic>
        <p:sp>
          <p:nvSpPr>
            <p:cNvPr id="4" name="矩形 3"/>
            <p:cNvSpPr/>
            <p:nvPr/>
          </p:nvSpPr>
          <p:spPr>
            <a:xfrm>
              <a:off x="4924170" y="1054477"/>
              <a:ext cx="2350323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>
                <a:lnSpc>
                  <a:spcPct val="150000"/>
                </a:lnSpc>
                <a:spcAft>
                  <a:spcPts val="0"/>
                </a:spcAft>
              </a:pPr>
              <a:r>
                <a:rPr lang="zh-CN" altLang="zh-CN" sz="2400">
                  <a:solidFill>
                    <a:srgbClr val="00B0F0"/>
                  </a:solidFill>
                  <a:cs typeface="Times New Roman" panose="02020603050405020304" pitchFamily="18" charset="0"/>
                </a:rPr>
                <a:t>学写诗歌鉴赏文</a:t>
              </a:r>
              <a:endParaRPr lang="zh-CN" altLang="zh-CN" sz="1050">
                <a:solidFill>
                  <a:srgbClr val="000000"/>
                </a:solidFill>
                <a:cs typeface="Times New Roman" panose="02020603050405020304" pitchFamily="18" charset="0"/>
              </a:endParaRPr>
            </a:p>
          </p:txBody>
        </p:sp>
      </p:grpSp>
      <p:sp>
        <p:nvSpPr>
          <p:cNvPr id="7" name="内容占位符 1"/>
          <p:cNvSpPr>
            <a:spLocks noGrp="1"/>
          </p:cNvSpPr>
          <p:nvPr>
            <p:ph idx="1"/>
          </p:nvPr>
        </p:nvSpPr>
        <p:spPr>
          <a:xfrm>
            <a:off x="360854" y="1700808"/>
            <a:ext cx="11485848" cy="1130246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诗歌鉴赏文，也叫诗歌赏析文，就是将对一首诗或词所进行的鉴赏或赏析写成文章。鉴赏时可以从形象、主题、技巧、风格四个方面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入手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3571275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着眼点小</a:t>
            </a:r>
            <a:r>
              <a:rPr lang="zh-CN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中心观点明确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品读作品时可以从多层面、多角度进行，但在下笔写鉴赏文时则不需要面面俱到，学生只要从某一角度入手，有鲜明的中心观点并能够加以阐释，同时写出自己的思想感情即可。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309694" y="2924944"/>
            <a:ext cx="3974165" cy="646331"/>
            <a:chOff x="309694" y="696178"/>
            <a:chExt cx="3974165" cy="646331"/>
          </a:xfrm>
        </p:grpSpPr>
        <p:grpSp>
          <p:nvGrpSpPr>
            <p:cNvPr id="10" name="组合 9"/>
            <p:cNvGrpSpPr/>
            <p:nvPr/>
          </p:nvGrpSpPr>
          <p:grpSpPr>
            <a:xfrm>
              <a:off x="360854" y="981105"/>
              <a:ext cx="3923005" cy="287655"/>
              <a:chOff x="5448776" y="3285172"/>
              <a:chExt cx="3923005" cy="287655"/>
            </a:xfrm>
          </p:grpSpPr>
          <p:pic>
            <p:nvPicPr>
              <p:cNvPr id="12" name="标1左.jpg" descr="id:2147491024;FounderCES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448776" y="3285172"/>
                <a:ext cx="1292860" cy="287655"/>
              </a:xfrm>
              <a:prstGeom prst="rect">
                <a:avLst/>
              </a:prstGeom>
            </p:spPr>
          </p:pic>
          <p:pic>
            <p:nvPicPr>
              <p:cNvPr id="13" name="标1中.jpg" descr="id:2147491031;FounderCES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43278" y="3285172"/>
                <a:ext cx="1182370" cy="287655"/>
              </a:xfrm>
              <a:prstGeom prst="rect">
                <a:avLst/>
              </a:prstGeom>
            </p:spPr>
          </p:pic>
          <p:pic>
            <p:nvPicPr>
              <p:cNvPr id="14" name="标1右.jpg" descr="id:2147491038;FounderCES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895406" y="3285172"/>
                <a:ext cx="1476375" cy="287655"/>
              </a:xfrm>
              <a:prstGeom prst="rect">
                <a:avLst/>
              </a:prstGeom>
            </p:spPr>
          </p:pic>
        </p:grpSp>
        <p:sp>
          <p:nvSpPr>
            <p:cNvPr id="11" name="矩形 10"/>
            <p:cNvSpPr/>
            <p:nvPr/>
          </p:nvSpPr>
          <p:spPr>
            <a:xfrm>
              <a:off x="309694" y="696178"/>
              <a:ext cx="3974165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>
                <a:lnSpc>
                  <a:spcPct val="150000"/>
                </a:lnSpc>
                <a:spcAft>
                  <a:spcPts val="0"/>
                </a:spcAft>
              </a:pPr>
              <a:r>
                <a:rPr lang="zh-CN" altLang="zh-CN" sz="2400">
                  <a:solidFill>
                    <a:srgbClr val="F081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一、鉴赏文写作的基本要求</a:t>
              </a:r>
              <a:r>
                <a:rPr lang="zh-CN" altLang="zh-CN" sz="2400">
                  <a:solidFill>
                    <a:srgbClr val="000000"/>
                  </a:solidFill>
                  <a:cs typeface="Times New Roman" panose="02020603050405020304" pitchFamily="18" charset="0"/>
                </a:rPr>
                <a:t> </a:t>
              </a:r>
              <a:endParaRPr lang="zh-CN" altLang="zh-CN" sz="1050">
                <a:solidFill>
                  <a:srgbClr val="000000"/>
                </a:solidFill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81281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言而有据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说服力较强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鉴赏文一般要回答的问题是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写什么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怎么写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写得怎么样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对这三个问题的阐释，构成鉴赏文写作的整体。其阐释所用的材料，多来自鉴赏对象的作品，以及其他鉴赏者的成果，或是文学鉴赏理论。后者如刘勰的《文心雕龙》、欧阳修的《六一诗话》、艾略特的《小说的艺术》、尼采的《悲剧的诞生》。写作时学生可以利用其他鉴赏者的成果，通过对作品的分析、欣赏，挖掘作品的内容美与形式美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说理方法多样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阐释有理有据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要让读者接受鉴赏文作者的解释，势必要运用广泛而灵活的说理方法，其中比较说理、辩证说理以及引用说理、比喻说理，被广泛运用。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7949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语言严密准确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兼具生动形象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由论述文的特质和鉴赏的对象所决定的，既要求概念界定清晰，判断明确，推理合乎逻辑，用词造句有分寸感，句段之间语义连贯等；同时，还要求通过鉴赏文字还原作品形象，体察内在情感，阐释作品的手法、主题以及思想内涵等，将理与情完美地结合起来；此外，还要求语言具有生动形象的特质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26424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2509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了解创作背景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选定一首诗歌写鉴赏文章，首先要了解这首诗的创作背景，即这首诗是作者在何种情况下写出来的，一定要体会作者在当时情境下的心情。这样有利于把握整首诗的主旨，做到不离题。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了解作者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对于作者的生平、主要作品、政治或治学功绩要有大致的了解，这样有利于把握诗歌的创作感情与创作基调，也有利于在写鉴赏文章的时候融入自己的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理解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348166" y="696178"/>
            <a:ext cx="3935693" cy="576248"/>
            <a:chOff x="348166" y="696178"/>
            <a:chExt cx="3935693" cy="576248"/>
          </a:xfrm>
        </p:grpSpPr>
        <p:grpSp>
          <p:nvGrpSpPr>
            <p:cNvPr id="10" name="组合 9"/>
            <p:cNvGrpSpPr/>
            <p:nvPr/>
          </p:nvGrpSpPr>
          <p:grpSpPr>
            <a:xfrm>
              <a:off x="360854" y="981105"/>
              <a:ext cx="3923005" cy="287655"/>
              <a:chOff x="5448776" y="3285172"/>
              <a:chExt cx="3923005" cy="287655"/>
            </a:xfrm>
          </p:grpSpPr>
          <p:pic>
            <p:nvPicPr>
              <p:cNvPr id="7" name="标1左.jpg" descr="id:2147491024;FounderCES"/>
              <p:cNvPicPr/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448776" y="3285172"/>
                <a:ext cx="1292860" cy="287655"/>
              </a:xfrm>
              <a:prstGeom prst="rect">
                <a:avLst/>
              </a:prstGeom>
            </p:spPr>
          </p:pic>
          <p:pic>
            <p:nvPicPr>
              <p:cNvPr id="8" name="标1中.jpg" descr="id:2147491031;FounderCES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743278" y="3285172"/>
                <a:ext cx="1182370" cy="287655"/>
              </a:xfrm>
              <a:prstGeom prst="rect">
                <a:avLst/>
              </a:prstGeom>
            </p:spPr>
          </p:pic>
          <p:pic>
            <p:nvPicPr>
              <p:cNvPr id="9" name="标1右.jpg" descr="id:2147491038;FounderCES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895406" y="3285172"/>
                <a:ext cx="1476375" cy="287655"/>
              </a:xfrm>
              <a:prstGeom prst="rect">
                <a:avLst/>
              </a:prstGeom>
            </p:spPr>
          </p:pic>
        </p:grpSp>
        <p:sp>
          <p:nvSpPr>
            <p:cNvPr id="12" name="矩形 11"/>
            <p:cNvSpPr/>
            <p:nvPr/>
          </p:nvSpPr>
          <p:spPr>
            <a:xfrm>
              <a:off x="348166" y="696178"/>
              <a:ext cx="3897221" cy="5762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>
                <a:lnSpc>
                  <a:spcPct val="150000"/>
                </a:lnSpc>
                <a:spcAft>
                  <a:spcPts val="0"/>
                </a:spcAft>
              </a:pPr>
              <a:r>
                <a:rPr lang="zh-CN" altLang="en-US" sz="2400">
                  <a:solidFill>
                    <a:srgbClr val="F081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二、写诗歌鉴赏文的着眼点</a:t>
              </a:r>
              <a:endParaRPr lang="zh-CN" altLang="zh-CN" sz="1050">
                <a:solidFill>
                  <a:srgbClr val="000000"/>
                </a:solidFill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706277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把握诗歌风格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把握清楚诗歌的整体风格，是沉郁顿挫，还是慷慨激昂；是自然恬淡，还是愤世嫉俗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因为鉴赏文章的整体风格是建立在诗歌的整体风格之上的。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分析诗句妙处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诗句分析要做到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诗意分析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表达方法分析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意象分析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三部分。其中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表达方法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又包含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体裁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抒情方式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修辞手法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的运用。同时注意指出经典名句的妙处。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04821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2509"/>
            <a:ext cx="11485848" cy="4524315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诗歌鉴赏写作的一般路径：明确角度—结合诗句分析（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运用方法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）—总结评价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示例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蜀道之难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难于上青天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吟诵这句贯串全诗的咏叹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让我唏嘘感慨。这条蜀道不就是我们的人生之路吗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人生在世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犹如行路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道路或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青泥盘盘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百步九折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而不可逾越的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峨眉巅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又何止一二呢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《蜀道难》道尽蜀道行进之难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更道尽人生之艰险。李白实际就是在间接地告诉我们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人生艰难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万不可率性随意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要谨慎行事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认真对待。是呀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李白不是还一再提醒我们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欲渡黄河冰塞川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将登太行雪满山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也不止一次地告诫我们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行路难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行路难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多歧路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今安在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吗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93476" y="696178"/>
            <a:ext cx="4206601" cy="576248"/>
            <a:chOff x="193476" y="696178"/>
            <a:chExt cx="4206601" cy="576248"/>
          </a:xfrm>
        </p:grpSpPr>
        <p:grpSp>
          <p:nvGrpSpPr>
            <p:cNvPr id="10" name="组合 9"/>
            <p:cNvGrpSpPr/>
            <p:nvPr/>
          </p:nvGrpSpPr>
          <p:grpSpPr>
            <a:xfrm>
              <a:off x="360854" y="981105"/>
              <a:ext cx="3923005" cy="287655"/>
              <a:chOff x="5448776" y="3285172"/>
              <a:chExt cx="3923005" cy="287655"/>
            </a:xfrm>
          </p:grpSpPr>
          <p:pic>
            <p:nvPicPr>
              <p:cNvPr id="7" name="标1左.jpg" descr="id:2147491024;FounderCES"/>
              <p:cNvPicPr/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448776" y="3285172"/>
                <a:ext cx="1292860" cy="287655"/>
              </a:xfrm>
              <a:prstGeom prst="rect">
                <a:avLst/>
              </a:prstGeom>
            </p:spPr>
          </p:pic>
          <p:pic>
            <p:nvPicPr>
              <p:cNvPr id="8" name="标1中.jpg" descr="id:2147491031;FounderCES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743278" y="3285172"/>
                <a:ext cx="1182370" cy="287655"/>
              </a:xfrm>
              <a:prstGeom prst="rect">
                <a:avLst/>
              </a:prstGeom>
            </p:spPr>
          </p:pic>
          <p:pic>
            <p:nvPicPr>
              <p:cNvPr id="9" name="标1右.jpg" descr="id:2147491038;FounderCES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895406" y="3285172"/>
                <a:ext cx="1476375" cy="287655"/>
              </a:xfrm>
              <a:prstGeom prst="rect">
                <a:avLst/>
              </a:prstGeom>
            </p:spPr>
          </p:pic>
        </p:grpSp>
        <p:sp>
          <p:nvSpPr>
            <p:cNvPr id="12" name="矩形 11"/>
            <p:cNvSpPr/>
            <p:nvPr/>
          </p:nvSpPr>
          <p:spPr>
            <a:xfrm>
              <a:off x="193476" y="696178"/>
              <a:ext cx="4206601" cy="5762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>
                <a:lnSpc>
                  <a:spcPct val="150000"/>
                </a:lnSpc>
                <a:spcAft>
                  <a:spcPts val="0"/>
                </a:spcAft>
              </a:pPr>
              <a:r>
                <a:rPr lang="zh-CN" altLang="en-US" sz="2400">
                  <a:solidFill>
                    <a:srgbClr val="F081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三、写诗歌鉴赏文的具体方法</a:t>
              </a:r>
              <a:endParaRPr lang="zh-CN" altLang="zh-CN" sz="1050">
                <a:solidFill>
                  <a:srgbClr val="000000"/>
                </a:solidFill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93655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lvl="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但他没有让我们止步不前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而是让我们等待机会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积蓄力量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长风破浪会有时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直挂云帆济沧海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。这一句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蜀道之难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难于上青天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的咏叹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像一首乐曲的主旋律一样激荡着我们的心灵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引发我们思考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唯有历尽人生之难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才可领略广阔云天。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可以看出这段关于李白的《蜀道难》的赏析，写作顺序就是明确角度（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）—结合诗句层层推进（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运用反问、引用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）—总结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评价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5072913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</TotalTime>
  <Words>889</Words>
  <Application>Microsoft Office PowerPoint</Application>
  <PresentationFormat>自定义</PresentationFormat>
  <Paragraphs>27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405</cp:revision>
  <dcterms:created xsi:type="dcterms:W3CDTF">2020-11-06T05:24:00Z</dcterms:created>
  <dcterms:modified xsi:type="dcterms:W3CDTF">2025-09-21T02:46:12Z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